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8" r:id="rId22"/>
    <p:sldId id="277" r:id="rId23"/>
    <p:sldId id="274" r:id="rId24"/>
    <p:sldId id="279" r:id="rId25"/>
    <p:sldId id="280" r:id="rId26"/>
    <p:sldId id="283" r:id="rId27"/>
    <p:sldId id="282" r:id="rId28"/>
    <p:sldId id="28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8F634-C0CF-4220-8ACE-B951A9074E0B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3B583-84A7-4124-857B-E9B38F8154B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0;&#1072;&#1073;&#1080;&#1085;&#1077;&#1090;%2019\Desktop\&#1051;&#1080;&#1090;&#1077;&#1088;&#1072;&#1090;&#1091;&#1088;&#1072;\&#1051;&#1080;&#1090;&#1077;&#1088;&#1072;&#1090;&#1091;&#1088;&#1085;&#1099;&#1077;%20&#1080;&#1075;&#1088;&#1099;\&#1043;&#1088;&#1086;&#1084;%20&#1087;&#1086;&#1073;&#1077;&#1076;&#1099;\&#1075;&#1088;&#1086;&#1084;%20&#1087;&#1086;&#1073;&#1077;&#1076;&#1099;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image" Target="../media/image1.pn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3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4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143248"/>
            <a:ext cx="7772400" cy="1643074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latin typeface="Monotype Corsiva" pitchFamily="66" charset="0"/>
              </a:rPr>
              <a:t>Гром победы, раздавайся!</a:t>
            </a:r>
            <a:endParaRPr lang="ru-RU" sz="6000" b="1" dirty="0">
              <a:latin typeface="Monotype Corsiva" pitchFamily="66" charset="0"/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гром побе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72462" y="500042"/>
            <a:ext cx="304800" cy="304800"/>
          </a:xfrm>
          <a:prstGeom prst="rect">
            <a:avLst/>
          </a:prstGeom>
        </p:spPr>
      </p:pic>
      <p:pic>
        <p:nvPicPr>
          <p:cNvPr id="28674" name="Picture 2" descr="http://img-fotki.yandex.ru/get/6209/130884706.13/0_6f52c_72d38c1e_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71800" y="0"/>
            <a:ext cx="3656134" cy="3816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30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2 -30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714356"/>
            <a:ext cx="4786346" cy="492444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Известно, что полководцы предпочитают сражаться между собой, используя свои армии. Но во время Второй мировой войны был случай, когда лицом к лицу сошлись Г.К.Жуков и немецкий генерал - фельдмаршал </a:t>
            </a:r>
            <a:r>
              <a:rPr lang="ru-RU" dirty="0" err="1" smtClean="0">
                <a:solidFill>
                  <a:schemeClr val="tx1"/>
                </a:solidFill>
              </a:rPr>
              <a:t>В.Кейтель</a:t>
            </a:r>
            <a:r>
              <a:rPr lang="ru-RU" dirty="0" smtClean="0">
                <a:solidFill>
                  <a:schemeClr val="tx1"/>
                </a:solidFill>
              </a:rPr>
              <a:t>. Что стало причиной их встречи?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5" name="Picture 3" descr="F:\викторина\кейтель.jpg"/>
          <p:cNvPicPr>
            <a:picLocks noChangeAspect="1" noChangeArrowheads="1"/>
          </p:cNvPicPr>
          <p:nvPr/>
        </p:nvPicPr>
        <p:blipFill>
          <a:blip r:embed="rId4" cstate="print"/>
          <a:srcRect b="5603"/>
          <a:stretch>
            <a:fillRect/>
          </a:stretch>
        </p:blipFill>
        <p:spPr bwMode="auto">
          <a:xfrm>
            <a:off x="1357290" y="2643182"/>
            <a:ext cx="2200278" cy="2786082"/>
          </a:xfrm>
          <a:prstGeom prst="rect">
            <a:avLst/>
          </a:prstGeom>
          <a:noFill/>
        </p:spPr>
      </p:pic>
      <p:pic>
        <p:nvPicPr>
          <p:cNvPr id="3074" name="Picture 2" descr="F:\викторина\жук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8"/>
            <a:ext cx="1982404" cy="2643206"/>
          </a:xfrm>
          <a:prstGeom prst="rect">
            <a:avLst/>
          </a:prstGeom>
          <a:noFill/>
        </p:spPr>
      </p:pic>
      <p:pic>
        <p:nvPicPr>
          <p:cNvPr id="3076" name="Picture 4" descr="F:\викторина\акт о капитуляции.jpg"/>
          <p:cNvPicPr>
            <a:picLocks noChangeAspect="1" noChangeArrowheads="1"/>
          </p:cNvPicPr>
          <p:nvPr/>
        </p:nvPicPr>
        <p:blipFill>
          <a:blip r:embed="rId6" cstate="print"/>
          <a:srcRect l="13714" r="12571"/>
          <a:stretch>
            <a:fillRect/>
          </a:stretch>
        </p:blipFill>
        <p:spPr bwMode="auto">
          <a:xfrm>
            <a:off x="500034" y="1000108"/>
            <a:ext cx="3071834" cy="3143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2 - 40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928670"/>
            <a:ext cx="4786346" cy="35719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Именно это изобретение советского конструктора помещено на гербах многих африканских стран. Назовите конструктора и его изобретение.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F:\викторина\зимбабв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714752"/>
            <a:ext cx="1928826" cy="1688250"/>
          </a:xfrm>
          <a:prstGeom prst="rect">
            <a:avLst/>
          </a:prstGeom>
          <a:noFill/>
        </p:spPr>
      </p:pic>
      <p:pic>
        <p:nvPicPr>
          <p:cNvPr id="1029" name="Picture 5" descr="F:\викторина\мозамбик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3714751"/>
            <a:ext cx="1571636" cy="1696235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074" name="Picture 2" descr="F:\викторина\калашнико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14290"/>
            <a:ext cx="3976693" cy="270652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3143248"/>
            <a:ext cx="3002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М.Т.Калашников и АК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2 - 50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785794"/>
            <a:ext cx="4786346" cy="485300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История не сохранила достоверных изображений этого легендарного героя. Поэтому,  когда в 1942 году было решено создать орден, носящий имя этого человека, художник использовал изображение киноактера Николая Черкасова.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О каком герое идёт речь?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викторина\черкас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-1"/>
            <a:ext cx="1428760" cy="3366899"/>
          </a:xfrm>
          <a:prstGeom prst="rect">
            <a:avLst/>
          </a:prstGeom>
          <a:noFill/>
        </p:spPr>
      </p:pic>
      <p:pic>
        <p:nvPicPr>
          <p:cNvPr id="2051" name="Picture 3" descr="F:\викторина\орден невского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85852" y="2643182"/>
            <a:ext cx="2714644" cy="28654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3 - 10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785794"/>
            <a:ext cx="4786346" cy="485300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Однажды во время Великой Отечественной войны советские бойцы запустили над позициями неприятеля воздушного змея. Возмущённые фашисты сразу же открыли по нему огонь из всех видов оружия, и все их огневые точки были засечены! </a:t>
            </a:r>
            <a:r>
              <a:rPr lang="ru-RU" b="1" dirty="0" smtClean="0">
                <a:solidFill>
                  <a:schemeClr val="tx1"/>
                </a:solidFill>
              </a:rPr>
              <a:t>А какой рисунок на змее спровоцировал такую ярость немцев?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F:\викторина\vozdushnii_zmey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8"/>
            <a:ext cx="2411033" cy="3214710"/>
          </a:xfrm>
          <a:prstGeom prst="rect">
            <a:avLst/>
          </a:prstGeom>
          <a:noFill/>
        </p:spPr>
      </p:pic>
      <p:pic>
        <p:nvPicPr>
          <p:cNvPr id="4099" name="Picture 3" descr="F:\викторина\карикатура на гитлер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2043030"/>
            <a:ext cx="1500198" cy="3301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3 - 20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000108"/>
            <a:ext cx="4786346" cy="463869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Почему командующий русскими войсками в Маньчжурии во время Русско-японской войны 1905 г. генерал Куропаткин советовал солдатам пореже стирать своё обмундирование?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F:\викторина\кот в мешке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86710" y="0"/>
            <a:ext cx="1143008" cy="1107289"/>
          </a:xfrm>
          <a:prstGeom prst="rect">
            <a:avLst/>
          </a:prstGeom>
          <a:noFill/>
        </p:spPr>
      </p:pic>
      <p:pic>
        <p:nvPicPr>
          <p:cNvPr id="5122" name="Picture 2" descr="F:\викторина\русско-японска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85728"/>
            <a:ext cx="3908871" cy="207170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28596" y="3000372"/>
            <a:ext cx="328614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Белая форма была хорошей мишенью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3 - 30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7554" y="928670"/>
            <a:ext cx="5786446" cy="471013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Во время блокады Ленинграда дневная норма хлеба на одного жителя составляла 125 г.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А о чём было Постановление Государственного комитета обороны  № 56 200 от  21 августа 1941г., в котором фигурировали 100 г?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F:\викторина\норма хлеба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85728"/>
            <a:ext cx="3262314" cy="2446736"/>
          </a:xfrm>
          <a:prstGeom prst="rect">
            <a:avLst/>
          </a:prstGeom>
          <a:noFill/>
        </p:spPr>
      </p:pic>
      <p:pic>
        <p:nvPicPr>
          <p:cNvPr id="6147" name="Picture 3" descr="F:\викторина\100 грам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286124"/>
            <a:ext cx="3214678" cy="2332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3 - 40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836712"/>
            <a:ext cx="4786346" cy="424847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 бутылках с горючей смесью, используемых русскими во время Великой Отечественной войны, часто были наклеены этикетки. 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Что на них было написано?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539552" y="4929198"/>
            <a:ext cx="800911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0" name="Picture 2" descr="F:\викторина\молотов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3154981" cy="3814768"/>
          </a:xfrm>
          <a:prstGeom prst="rect">
            <a:avLst/>
          </a:prstGeom>
          <a:noFill/>
        </p:spPr>
      </p:pic>
      <p:pic>
        <p:nvPicPr>
          <p:cNvPr id="7171" name="Picture 3" descr="F:\викторина\этикет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3071810"/>
            <a:ext cx="2674478" cy="357192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707904" y="5085184"/>
            <a:ext cx="5436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Инструкция по применению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3 - 50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857232"/>
            <a:ext cx="4857784" cy="478156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журнале «Крокодил» в 1943 г. была напечатана такая карикатура:  два немецких солдата беседуют в окопе: «Из русских окопов какая-то девушка строит мне глазки,» – говорит один. «Что же ты прячешься?» - спрашивает другой. </a:t>
            </a:r>
            <a:r>
              <a:rPr lang="ru-RU" b="1" dirty="0" smtClean="0">
                <a:solidFill>
                  <a:schemeClr val="tx1"/>
                </a:solidFill>
              </a:rPr>
              <a:t>Что ответил первый солдат?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4" name="Picture 2" descr="F:\викторина\немцы в окоп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500041"/>
            <a:ext cx="3929090" cy="2768365"/>
          </a:xfrm>
          <a:prstGeom prst="rect">
            <a:avLst/>
          </a:prstGeom>
          <a:noFill/>
        </p:spPr>
      </p:pic>
      <p:pic>
        <p:nvPicPr>
          <p:cNvPr id="8195" name="Picture 3" descr="F:\викторина\снайпер.jpg"/>
          <p:cNvPicPr>
            <a:picLocks noChangeAspect="1" noChangeArrowheads="1"/>
          </p:cNvPicPr>
          <p:nvPr/>
        </p:nvPicPr>
        <p:blipFill>
          <a:blip r:embed="rId5" cstate="print"/>
          <a:srcRect l="18359" t="17187" b="4687"/>
          <a:stretch>
            <a:fillRect/>
          </a:stretch>
        </p:blipFill>
        <p:spPr bwMode="auto">
          <a:xfrm>
            <a:off x="214283" y="500042"/>
            <a:ext cx="3981460" cy="285752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3643314"/>
            <a:ext cx="37862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«Потому что она делает это через оптический прицел»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4 - 10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857232"/>
            <a:ext cx="4786346" cy="364333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Представьте себя на минуту лучником и скажите: чем, кроме ваших силовых возможностей, ограничивалось натяжение тетивы?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214942" y="4714884"/>
            <a:ext cx="28596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Длиной стрелы</a:t>
            </a:r>
            <a:endParaRPr lang="ru-RU" sz="3200" dirty="0"/>
          </a:p>
        </p:txBody>
      </p:sp>
      <p:pic>
        <p:nvPicPr>
          <p:cNvPr id="13314" name="Picture 2" descr="F:\викторина\лучник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-1"/>
            <a:ext cx="3571900" cy="53349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4 - 20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857232"/>
            <a:ext cx="4786346" cy="242889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Это оружие особенно досаждало советским солдатам во время уличных боёв за Берлин.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42" name="Picture 2" descr="F:\викторина\уличный бой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2756823" cy="4929198"/>
          </a:xfrm>
          <a:prstGeom prst="rect">
            <a:avLst/>
          </a:prstGeom>
          <a:noFill/>
        </p:spPr>
      </p:pic>
      <p:pic>
        <p:nvPicPr>
          <p:cNvPr id="10243" name="Picture 3" descr="F:\викторина\Faustpatron 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2928934"/>
            <a:ext cx="3500462" cy="19168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715008" y="5072074"/>
            <a:ext cx="24027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Фаустпатрон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5072074"/>
            <a:ext cx="7620000" cy="2371725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277820"/>
          <a:ext cx="8072490" cy="529065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28890"/>
                <a:gridCol w="1128720"/>
                <a:gridCol w="1128720"/>
                <a:gridCol w="1128720"/>
                <a:gridCol w="1128720"/>
                <a:gridCol w="1128720"/>
              </a:tblGrid>
              <a:tr h="97107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СРАЖЕНИЯ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3" action="ppaction://hlinksldjump"/>
                        </a:rPr>
                        <a:t>10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4" action="ppaction://hlinksldjump"/>
                        </a:rPr>
                        <a:t>20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5" action="ppaction://hlinksldjump"/>
                        </a:rPr>
                        <a:t>30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6" action="ppaction://hlinksldjump"/>
                        </a:rPr>
                        <a:t>40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7" action="ppaction://hlinksldjump"/>
                        </a:rPr>
                        <a:t>50</a:t>
                      </a:r>
                      <a:endParaRPr lang="ru-RU" sz="4800" b="1" dirty="0"/>
                    </a:p>
                  </a:txBody>
                  <a:tcPr/>
                </a:tc>
              </a:tr>
              <a:tr h="97107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ГЕРОИ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8" action="ppaction://hlinksldjump"/>
                        </a:rPr>
                        <a:t>10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9" action="ppaction://hlinksldjump"/>
                        </a:rPr>
                        <a:t>20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0" action="ppaction://hlinksldjump"/>
                        </a:rPr>
                        <a:t>30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1" action="ppaction://hlinksldjump"/>
                        </a:rPr>
                        <a:t>40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2" action="ppaction://hlinksldjump"/>
                        </a:rPr>
                        <a:t>50</a:t>
                      </a:r>
                      <a:endParaRPr lang="ru-RU" sz="4800" b="1" dirty="0"/>
                    </a:p>
                  </a:txBody>
                  <a:tcPr/>
                </a:tc>
              </a:tr>
              <a:tr h="1109373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ОКОПНАЯ</a:t>
                      </a:r>
                      <a:r>
                        <a:rPr lang="ru-RU" sz="3600" b="1" baseline="0" dirty="0" smtClean="0"/>
                        <a:t> ПРАВДА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3" action="ppaction://hlinksldjump"/>
                        </a:rPr>
                        <a:t>10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4" action="ppaction://hlinksldjump"/>
                        </a:rPr>
                        <a:t>20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5" action="ppaction://hlinksldjump"/>
                        </a:rPr>
                        <a:t>30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6" action="ppaction://hlinksldjump"/>
                        </a:rPr>
                        <a:t>40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7" action="ppaction://hlinksldjump"/>
                        </a:rPr>
                        <a:t>50</a:t>
                      </a:r>
                      <a:endParaRPr lang="ru-RU" sz="4800" b="1" dirty="0"/>
                    </a:p>
                  </a:txBody>
                  <a:tcPr/>
                </a:tc>
              </a:tr>
              <a:tr h="971072">
                <a:tc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ОРУЖИЕ</a:t>
                      </a:r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8" action="ppaction://hlinksldjump"/>
                        </a:rPr>
                        <a:t>10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19" action="ppaction://hlinksldjump"/>
                        </a:rPr>
                        <a:t>20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0" action="ppaction://hlinksldjump"/>
                        </a:rPr>
                        <a:t>30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1" action="ppaction://hlinksldjump"/>
                        </a:rPr>
                        <a:t>40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2" action="ppaction://hlinksldjump"/>
                        </a:rPr>
                        <a:t>50</a:t>
                      </a:r>
                      <a:endParaRPr lang="ru-RU" sz="4800" b="1" dirty="0"/>
                    </a:p>
                  </a:txBody>
                  <a:tcPr/>
                </a:tc>
              </a:tr>
              <a:tr h="97107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="1" dirty="0" smtClean="0"/>
                        <a:t>ПАМЯТЬ</a:t>
                      </a:r>
                    </a:p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3" action="ppaction://hlinksldjump"/>
                        </a:rPr>
                        <a:t>10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4" action="ppaction://hlinksldjump"/>
                        </a:rPr>
                        <a:t>20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5" action="ppaction://hlinksldjump"/>
                        </a:rPr>
                        <a:t>30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6" action="ppaction://hlinksldjump"/>
                        </a:rPr>
                        <a:t>40</a:t>
                      </a:r>
                      <a:endParaRPr lang="ru-RU" sz="4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hlinkClick r:id="rId27" action="ppaction://hlinksldjump"/>
                        </a:rPr>
                        <a:t>50</a:t>
                      </a:r>
                      <a:endParaRPr lang="ru-RU" sz="48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4 - 30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9124" y="928670"/>
            <a:ext cx="4500594" cy="321471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Во время Великой Отечественной войны установку БМ – 13 называли «катюшей».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А какое оружие называли «папашей»?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F:\викторина\катюш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89"/>
            <a:ext cx="4500594" cy="2559713"/>
          </a:xfrm>
          <a:prstGeom prst="rect">
            <a:avLst/>
          </a:prstGeom>
          <a:noFill/>
        </p:spPr>
      </p:pic>
      <p:pic>
        <p:nvPicPr>
          <p:cNvPr id="11267" name="Picture 3" descr="F:\викторина\ппш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2928934"/>
            <a:ext cx="3343754" cy="25003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286512" y="4429132"/>
            <a:ext cx="105028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ППШ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4 - 40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4810" y="1000108"/>
            <a:ext cx="4929190" cy="463869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В начале ХХ века в русской армии были полевые церкви. Если войска выступали в поход, то служили молебен Николе Угоднику (покровителю путешественников). А что принималось в строй, когда служился молебен Илье Пророку?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F:\викторина\кот в мешке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00992" y="0"/>
            <a:ext cx="1143008" cy="1107289"/>
          </a:xfrm>
          <a:prstGeom prst="rect">
            <a:avLst/>
          </a:prstGeom>
          <a:noFill/>
        </p:spPr>
      </p:pic>
      <p:pic>
        <p:nvPicPr>
          <p:cNvPr id="12290" name="Picture 2" descr="F:\викторина\46757042_nikolaiugodnik10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3" y="214290"/>
            <a:ext cx="1905014" cy="2286016"/>
          </a:xfrm>
          <a:prstGeom prst="rect">
            <a:avLst/>
          </a:prstGeom>
          <a:noFill/>
        </p:spPr>
      </p:pic>
      <p:pic>
        <p:nvPicPr>
          <p:cNvPr id="12292" name="Picture 4" descr="F:\викторина\икона.jpg"/>
          <p:cNvPicPr>
            <a:picLocks noChangeAspect="1" noChangeArrowheads="1"/>
          </p:cNvPicPr>
          <p:nvPr/>
        </p:nvPicPr>
        <p:blipFill>
          <a:blip r:embed="rId6" cstate="print"/>
          <a:srcRect b="9011"/>
          <a:stretch>
            <a:fillRect/>
          </a:stretch>
        </p:blipFill>
        <p:spPr bwMode="auto">
          <a:xfrm>
            <a:off x="2285984" y="214290"/>
            <a:ext cx="2196846" cy="2286016"/>
          </a:xfrm>
          <a:prstGeom prst="rect">
            <a:avLst/>
          </a:prstGeom>
          <a:noFill/>
        </p:spPr>
      </p:pic>
      <p:pic>
        <p:nvPicPr>
          <p:cNvPr id="12293" name="Picture 5" descr="F:\викторина\самоле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571744"/>
            <a:ext cx="3933970" cy="2266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4 - 50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785794"/>
            <a:ext cx="5143536" cy="485300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 одном из предместий Калькутты английские солдаты, надпилив оболочку пули, настолько увеличили её убойную силу, что Гаагская конвенция в 1899 г. запретила их применение. </a:t>
            </a:r>
            <a:r>
              <a:rPr lang="ru-RU" b="1" dirty="0" smtClean="0">
                <a:solidFill>
                  <a:schemeClr val="tx1"/>
                </a:solidFill>
              </a:rPr>
              <a:t>Как называлось это местечко?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071538" y="4857760"/>
            <a:ext cx="24626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Дум-дум.</a:t>
            </a:r>
            <a:endParaRPr lang="ru-RU" sz="3200" dirty="0"/>
          </a:p>
        </p:txBody>
      </p:sp>
      <p:pic>
        <p:nvPicPr>
          <p:cNvPr id="14338" name="Picture 2" descr="F:\викторина\думдум.jpg"/>
          <p:cNvPicPr>
            <a:picLocks noChangeAspect="1" noChangeArrowheads="1"/>
          </p:cNvPicPr>
          <p:nvPr/>
        </p:nvPicPr>
        <p:blipFill>
          <a:blip r:embed="rId4" cstate="print"/>
          <a:srcRect b="5271"/>
          <a:stretch>
            <a:fillRect/>
          </a:stretch>
        </p:blipFill>
        <p:spPr bwMode="auto">
          <a:xfrm rot="5400000">
            <a:off x="-381988" y="1024874"/>
            <a:ext cx="4643470" cy="30223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5 - 10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285860"/>
            <a:ext cx="4786346" cy="178595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Назовите даты начала и окончания Второй мировой войны.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4143372" y="3786190"/>
            <a:ext cx="43708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1 сентября 1939 года –</a:t>
            </a:r>
          </a:p>
          <a:p>
            <a:r>
              <a:rPr lang="ru-RU" sz="3200" dirty="0" smtClean="0"/>
              <a:t>2 сентября 1945 года</a:t>
            </a:r>
            <a:endParaRPr lang="ru-RU" sz="3200" dirty="0"/>
          </a:p>
        </p:txBody>
      </p:sp>
      <p:pic>
        <p:nvPicPr>
          <p:cNvPr id="15362" name="Picture 2" descr="F:\викторина\глобус.jpg"/>
          <p:cNvPicPr>
            <a:picLocks noChangeAspect="1" noChangeArrowheads="1"/>
          </p:cNvPicPr>
          <p:nvPr/>
        </p:nvPicPr>
        <p:blipFill>
          <a:blip r:embed="rId4" cstate="print"/>
          <a:srcRect l="14063" r="12500"/>
          <a:stretch>
            <a:fillRect/>
          </a:stretch>
        </p:blipFill>
        <p:spPr bwMode="auto">
          <a:xfrm>
            <a:off x="357158" y="357166"/>
            <a:ext cx="3357586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5 - 20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1285860"/>
            <a:ext cx="3643338" cy="350046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Какое событие, связанное с Великой Отечественной войной, произошло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24 июня 1945 года?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715008" y="4929198"/>
            <a:ext cx="27630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Парад Победы</a:t>
            </a:r>
            <a:endParaRPr lang="ru-RU" sz="3200" dirty="0"/>
          </a:p>
        </p:txBody>
      </p:sp>
      <p:pic>
        <p:nvPicPr>
          <p:cNvPr id="16386" name="Picture 2" descr="F:\викторина\парад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642919"/>
            <a:ext cx="4781394" cy="3714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5 - 30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29190" y="1285860"/>
            <a:ext cx="3643338" cy="435294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 каком знаменитом месте установлен этот памятник русским воинам?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410" name="Picture 2" descr="F:\викторина\бородино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66"/>
            <a:ext cx="4762533" cy="35719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571604" y="4214818"/>
            <a:ext cx="19301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Бородино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5 - 40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285860"/>
            <a:ext cx="4786346" cy="221457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Самое знаменитое письмо с фронтов Великой Отечественной войны – это …?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434" name="Picture 2" descr="F:\викторина\письмо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2792049" cy="3286148"/>
          </a:xfrm>
          <a:prstGeom prst="rect">
            <a:avLst/>
          </a:prstGeom>
          <a:noFill/>
        </p:spPr>
      </p:pic>
      <p:pic>
        <p:nvPicPr>
          <p:cNvPr id="18435" name="Picture 3" descr="F:\викторина\симонов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2928935"/>
            <a:ext cx="3393305" cy="27146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3929066"/>
            <a:ext cx="41045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Стихотворение </a:t>
            </a:r>
          </a:p>
          <a:p>
            <a:r>
              <a:rPr lang="ru-RU" sz="3200" dirty="0" smtClean="0"/>
              <a:t>К. Симонова «Жди меня»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388" y="285729"/>
            <a:ext cx="142876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5 - 50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3429000"/>
            <a:ext cx="8715436" cy="2000264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На монетах, выпущенных в 2000 году, изображены города-герои: Москва и Сталинград (бойцы, идущие в атаку), Новороссийск (моряки в бою), Тула (пушка), Смоленск («катюша»), Мурманск (военные корабли). </a:t>
            </a:r>
            <a:r>
              <a:rPr lang="ru-RU" b="1" dirty="0" smtClean="0">
                <a:solidFill>
                  <a:schemeClr val="tx1"/>
                </a:solidFill>
              </a:rPr>
              <a:t>А что изображено на монете, посвященной Ленинграду?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458" name="Picture 2" descr="F:\викторина\все монеты.jpg"/>
          <p:cNvPicPr>
            <a:picLocks noChangeAspect="1" noChangeArrowheads="1"/>
          </p:cNvPicPr>
          <p:nvPr/>
        </p:nvPicPr>
        <p:blipFill>
          <a:blip r:embed="rId4" cstate="print"/>
          <a:srcRect l="4414" t="6896" r="4966" b="8046"/>
          <a:stretch>
            <a:fillRect/>
          </a:stretch>
        </p:blipFill>
        <p:spPr bwMode="auto">
          <a:xfrm>
            <a:off x="214282" y="285728"/>
            <a:ext cx="6143668" cy="3113914"/>
          </a:xfrm>
          <a:prstGeom prst="rect">
            <a:avLst/>
          </a:prstGeom>
          <a:noFill/>
        </p:spPr>
      </p:pic>
      <p:pic>
        <p:nvPicPr>
          <p:cNvPr id="7" name="Picture 2" descr="F:\викторина\кот в мешке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86710" y="0"/>
            <a:ext cx="1143008" cy="1107289"/>
          </a:xfrm>
          <a:prstGeom prst="rect">
            <a:avLst/>
          </a:prstGeom>
          <a:noFill/>
        </p:spPr>
      </p:pic>
      <p:sp>
        <p:nvSpPr>
          <p:cNvPr id="8" name="Овал 7"/>
          <p:cNvSpPr/>
          <p:nvPr/>
        </p:nvSpPr>
        <p:spPr>
          <a:xfrm>
            <a:off x="3643306" y="200024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6572265" y="1500174"/>
            <a:ext cx="235745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Грузовик на «Дороге жизни»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 animBg="1"/>
      <p:bldP spid="8" grpId="1" animBg="1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285860"/>
            <a:ext cx="4786346" cy="4352940"/>
          </a:xfrm>
        </p:spPr>
        <p:txBody>
          <a:bodyPr/>
          <a:lstStyle/>
          <a:p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1 -10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785794"/>
            <a:ext cx="4714908" cy="4429156"/>
          </a:xfrm>
        </p:spPr>
        <p:txBody>
          <a:bodyPr>
            <a:normAutofit fontScale="77500" lnSpcReduction="20000"/>
          </a:bodyPr>
          <a:lstStyle/>
          <a:p>
            <a:r>
              <a:rPr lang="ru-RU" dirty="0">
                <a:solidFill>
                  <a:schemeClr val="tx1"/>
                </a:solidFill>
              </a:rPr>
              <a:t>В субботу пятого апреля</a:t>
            </a:r>
          </a:p>
          <a:p>
            <a:r>
              <a:rPr lang="ru-RU" dirty="0">
                <a:solidFill>
                  <a:schemeClr val="tx1"/>
                </a:solidFill>
              </a:rPr>
              <a:t>Сырой рассветною порой</a:t>
            </a:r>
          </a:p>
          <a:p>
            <a:r>
              <a:rPr lang="ru-RU" dirty="0">
                <a:solidFill>
                  <a:schemeClr val="tx1"/>
                </a:solidFill>
              </a:rPr>
              <a:t>Передовые рассмотрели</a:t>
            </a:r>
          </a:p>
          <a:p>
            <a:r>
              <a:rPr lang="ru-RU" dirty="0">
                <a:solidFill>
                  <a:schemeClr val="tx1"/>
                </a:solidFill>
              </a:rPr>
              <a:t>Идущих немцев тёмный строй.</a:t>
            </a:r>
          </a:p>
          <a:p>
            <a:r>
              <a:rPr lang="ru-RU" dirty="0">
                <a:solidFill>
                  <a:schemeClr val="tx1"/>
                </a:solidFill>
              </a:rPr>
              <a:t>На шапках – перья птиц весёлых,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На </a:t>
            </a:r>
            <a:r>
              <a:rPr lang="ru-RU" dirty="0">
                <a:solidFill>
                  <a:schemeClr val="tx1"/>
                </a:solidFill>
              </a:rPr>
              <a:t>шлемах – конские хвосты,</a:t>
            </a:r>
          </a:p>
          <a:p>
            <a:r>
              <a:rPr lang="ru-RU" dirty="0">
                <a:solidFill>
                  <a:schemeClr val="tx1"/>
                </a:solidFill>
              </a:rPr>
              <a:t>Над ними на древках тяжёлых</a:t>
            </a:r>
          </a:p>
          <a:p>
            <a:r>
              <a:rPr lang="ru-RU" dirty="0">
                <a:solidFill>
                  <a:schemeClr val="tx1"/>
                </a:solidFill>
              </a:rPr>
              <a:t>Качались тёмные кресты…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А что произошло потом?</a:t>
            </a:r>
          </a:p>
          <a:p>
            <a:endParaRPr lang="ru-RU" dirty="0"/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викторина\ледовое побоищ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1" y="714356"/>
            <a:ext cx="4026919" cy="4214842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357686" y="5072074"/>
            <a:ext cx="41211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Ледовое побоище (1242)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1 - 20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1071546"/>
            <a:ext cx="4429156" cy="4071966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Во время этой битвы, крупнейшей за историю человечества, погибли 2,1 миллиона человек и ещё 91 тысяча взята в плен. Назовите город, с которым неразрывно связано это сражение.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4" name="Picture 2" descr="F:\викторина\сталинград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66"/>
            <a:ext cx="3886275" cy="230663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000628" y="5072074"/>
            <a:ext cx="26965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Сталинград</a:t>
            </a:r>
            <a:endParaRPr lang="ru-RU" sz="3200" dirty="0"/>
          </a:p>
        </p:txBody>
      </p:sp>
      <p:pic>
        <p:nvPicPr>
          <p:cNvPr id="4" name="Picture 2" descr="F:\викторина\дом павлова.png"/>
          <p:cNvPicPr>
            <a:picLocks noChangeAspect="1" noChangeArrowheads="1"/>
          </p:cNvPicPr>
          <p:nvPr/>
        </p:nvPicPr>
        <p:blipFill>
          <a:blip r:embed="rId5" cstate="print">
            <a:grayscl/>
          </a:blip>
          <a:srcRect/>
          <a:stretch>
            <a:fillRect/>
          </a:stretch>
        </p:blipFill>
        <p:spPr bwMode="auto">
          <a:xfrm>
            <a:off x="357158" y="2786058"/>
            <a:ext cx="3786214" cy="2920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1 -30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1285860"/>
            <a:ext cx="5572164" cy="43529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Адмирал Нахимов, прославившийся в Крымскую войну, погиб во время обороны Севастополя. Каким образом противники отдали дань мужеству флотоводца в день его похорон?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929058" y="4643446"/>
            <a:ext cx="50006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Прекратили в этот день военные действия</a:t>
            </a:r>
            <a:endParaRPr lang="ru-RU" sz="3200" dirty="0"/>
          </a:p>
        </p:txBody>
      </p:sp>
      <p:pic>
        <p:nvPicPr>
          <p:cNvPr id="4098" name="Picture 2" descr="F:\викторина\кот в мешке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214290"/>
            <a:ext cx="1143008" cy="1107289"/>
          </a:xfrm>
          <a:prstGeom prst="rect">
            <a:avLst/>
          </a:prstGeom>
          <a:noFill/>
        </p:spPr>
      </p:pic>
      <p:pic>
        <p:nvPicPr>
          <p:cNvPr id="4" name="Picture 2" descr="F:\викторина\admiral-nakhimov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3238523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1"/>
            <a:ext cx="3171820" cy="64291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1 - 40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500042"/>
            <a:ext cx="4857752" cy="5138758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Овладев после длительной осады руинами Брестской крепости, немцы так и не получили символического вознаграждения – свидетельства владения цитаделью. Обнаружено оно было лишь после войны во время раскопок. Что это?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22" name="Picture 2" descr="F:\викторина\brestka_krepos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85728"/>
            <a:ext cx="4034357" cy="2214578"/>
          </a:xfrm>
          <a:prstGeom prst="rect">
            <a:avLst/>
          </a:prstGeom>
          <a:noFill/>
        </p:spPr>
      </p:pic>
      <p:pic>
        <p:nvPicPr>
          <p:cNvPr id="5123" name="Picture 3" descr="F:\викторина\ключ от крепости.jpg"/>
          <p:cNvPicPr>
            <a:picLocks noChangeAspect="1" noChangeArrowheads="1"/>
          </p:cNvPicPr>
          <p:nvPr/>
        </p:nvPicPr>
        <p:blipFill>
          <a:blip r:embed="rId5" cstate="print"/>
          <a:srcRect l="3375" t="11328" r="3812" b="32422"/>
          <a:stretch>
            <a:fillRect/>
          </a:stretch>
        </p:blipFill>
        <p:spPr bwMode="auto">
          <a:xfrm>
            <a:off x="142844" y="2714620"/>
            <a:ext cx="4000528" cy="181842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214282" y="4643446"/>
            <a:ext cx="354356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Ключ от крепости (весом 3,5 кг)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1 - 50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7686" y="928670"/>
            <a:ext cx="4214842" cy="4710130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Святые, изображенные на иконе, самым непосредственным образом связаны с великим сражением, решившим в своё время судьбу русского народа.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Назовите битву и имена святых.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218" name="Picture 2" descr="F:\викторина\ослябя и пересве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14290"/>
            <a:ext cx="4143404" cy="4157261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1" y="4429132"/>
            <a:ext cx="4429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Куликовская битва (1380). Монахи-воины </a:t>
            </a:r>
            <a:r>
              <a:rPr lang="ru-RU" sz="2800" dirty="0" err="1" smtClean="0"/>
              <a:t>Ослябя</a:t>
            </a:r>
            <a:r>
              <a:rPr lang="ru-RU" sz="2800" dirty="0" smtClean="0"/>
              <a:t> и </a:t>
            </a:r>
            <a:r>
              <a:rPr lang="ru-RU" sz="2800" dirty="0" err="1" smtClean="0"/>
              <a:t>Пересвет</a:t>
            </a:r>
            <a:r>
              <a:rPr lang="ru-RU" sz="2800" dirty="0" smtClean="0"/>
              <a:t>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2 - 10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1285860"/>
            <a:ext cx="4786346" cy="3143272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Какого героя Отечественной войны 1812 года соотечественники прозвали богом рати не только за фамилию?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F:\викторина\кот в мешке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15272" y="214290"/>
            <a:ext cx="1143008" cy="1107289"/>
          </a:xfrm>
          <a:prstGeom prst="rect">
            <a:avLst/>
          </a:prstGeom>
          <a:noFill/>
        </p:spPr>
      </p:pic>
      <p:pic>
        <p:nvPicPr>
          <p:cNvPr id="6146" name="Picture 2" descr="F:\викторина\bagration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85727"/>
            <a:ext cx="3857652" cy="4337359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786314" y="4929198"/>
            <a:ext cx="2417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Багратиона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86380" y="285729"/>
            <a:ext cx="3171820" cy="571503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2 - 20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86182" y="857232"/>
            <a:ext cx="5072098" cy="4781568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Среди его солдат преобладали крестьяне, которые со штыком управлялись лучше, чем с винтовкой, которую нужно было перезаряжать. Это и легло в основу афоризма, который стал формулой побед полководца. </a:t>
            </a:r>
            <a:r>
              <a:rPr lang="ru-RU" b="1" dirty="0" smtClean="0">
                <a:solidFill>
                  <a:schemeClr val="tx1"/>
                </a:solidFill>
              </a:rPr>
              <a:t>Назовите полководца и его афоризм.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6" name="Picture 2" descr="F:\викторина\лента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928662" y="4929198"/>
            <a:ext cx="7620000" cy="237172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Управляющая кнопка: назад 4">
            <a:hlinkClick r:id="rId3" action="ppaction://hlinksldjump" highlightClick="1"/>
          </p:cNvPr>
          <p:cNvSpPr/>
          <p:nvPr/>
        </p:nvSpPr>
        <p:spPr>
          <a:xfrm>
            <a:off x="142844" y="5643578"/>
            <a:ext cx="714380" cy="714380"/>
          </a:xfrm>
          <a:prstGeom prst="actionButtonBackPrevious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F:\викторина\суворов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214291"/>
            <a:ext cx="3896618" cy="28575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714752"/>
            <a:ext cx="46233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Пуля – </a:t>
            </a:r>
            <a:r>
              <a:rPr lang="ru-RU" sz="2400" dirty="0" err="1" smtClean="0"/>
              <a:t>дура</a:t>
            </a:r>
            <a:r>
              <a:rPr lang="ru-RU" sz="2400" dirty="0" smtClean="0"/>
              <a:t>, штык – молодец.</a:t>
            </a:r>
          </a:p>
          <a:p>
            <a:pPr algn="ctr"/>
            <a:r>
              <a:rPr lang="ru-RU" sz="2400" dirty="0" smtClean="0"/>
              <a:t>А.В.Суворов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FC000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</TotalTime>
  <Words>913</Words>
  <Application>Microsoft Office PowerPoint</Application>
  <PresentationFormat>Экран (4:3)</PresentationFormat>
  <Paragraphs>119</Paragraphs>
  <Slides>28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Гром победы, раздавайся!</vt:lpstr>
      <vt:lpstr>Слайд 2</vt:lpstr>
      <vt:lpstr>1 -10</vt:lpstr>
      <vt:lpstr>1 - 20</vt:lpstr>
      <vt:lpstr>1 -30</vt:lpstr>
      <vt:lpstr>1 - 40</vt:lpstr>
      <vt:lpstr>1 - 50</vt:lpstr>
      <vt:lpstr>2 - 10</vt:lpstr>
      <vt:lpstr>2 - 20</vt:lpstr>
      <vt:lpstr>2 -30</vt:lpstr>
      <vt:lpstr>2 - 40</vt:lpstr>
      <vt:lpstr>2 - 50</vt:lpstr>
      <vt:lpstr>3 - 10</vt:lpstr>
      <vt:lpstr>3 - 20</vt:lpstr>
      <vt:lpstr>3 - 30</vt:lpstr>
      <vt:lpstr>3 - 40</vt:lpstr>
      <vt:lpstr>3 - 50</vt:lpstr>
      <vt:lpstr>4 - 10</vt:lpstr>
      <vt:lpstr>4 - 20</vt:lpstr>
      <vt:lpstr>4 - 30</vt:lpstr>
      <vt:lpstr>4 - 40</vt:lpstr>
      <vt:lpstr>4 - 50</vt:lpstr>
      <vt:lpstr>5 - 10</vt:lpstr>
      <vt:lpstr>5 - 20</vt:lpstr>
      <vt:lpstr>5 - 30</vt:lpstr>
      <vt:lpstr>5 - 40</vt:lpstr>
      <vt:lpstr>5 - 50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19</dc:creator>
  <cp:lastModifiedBy>Кабинет 19</cp:lastModifiedBy>
  <cp:revision>38</cp:revision>
  <dcterms:created xsi:type="dcterms:W3CDTF">2015-04-21T16:06:48Z</dcterms:created>
  <dcterms:modified xsi:type="dcterms:W3CDTF">2016-02-22T17:13:59Z</dcterms:modified>
</cp:coreProperties>
</file>